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348" r:id="rId3"/>
    <p:sldId id="367" r:id="rId4"/>
    <p:sldId id="368" r:id="rId5"/>
    <p:sldId id="375" r:id="rId6"/>
    <p:sldId id="371" r:id="rId7"/>
    <p:sldId id="369" r:id="rId8"/>
    <p:sldId id="373" r:id="rId9"/>
    <p:sldId id="374" r:id="rId10"/>
    <p:sldId id="397" r:id="rId11"/>
    <p:sldId id="376" r:id="rId12"/>
    <p:sldId id="404" r:id="rId13"/>
    <p:sldId id="401" r:id="rId14"/>
    <p:sldId id="402" r:id="rId15"/>
    <p:sldId id="421" r:id="rId16"/>
    <p:sldId id="403" r:id="rId17"/>
    <p:sldId id="405" r:id="rId18"/>
    <p:sldId id="399" r:id="rId19"/>
    <p:sldId id="406" r:id="rId20"/>
    <p:sldId id="398" r:id="rId21"/>
    <p:sldId id="407" r:id="rId22"/>
    <p:sldId id="408" r:id="rId23"/>
    <p:sldId id="409" r:id="rId24"/>
    <p:sldId id="410" r:id="rId25"/>
    <p:sldId id="411" r:id="rId26"/>
    <p:sldId id="412" r:id="rId27"/>
    <p:sldId id="413" r:id="rId28"/>
    <p:sldId id="414" r:id="rId29"/>
    <p:sldId id="415" r:id="rId30"/>
    <p:sldId id="416" r:id="rId31"/>
    <p:sldId id="417" r:id="rId32"/>
    <p:sldId id="418" r:id="rId33"/>
    <p:sldId id="419" r:id="rId34"/>
    <p:sldId id="420" r:id="rId3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3/6/2015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07</a:t>
            </a:r>
          </a:p>
          <a:p>
            <a:pPr algn="ctr"/>
            <a:r>
              <a:rPr lang="en-US" sz="1600" b="1" dirty="0" smtClean="0"/>
              <a:t>Chapter 12 -  Continuation of Cascading Style Sheets (CSS)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Property Review – Element Selectors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font-family,  font-size,  font-weight,  font-style, font-variant, color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</a:t>
            </a:r>
            <a:r>
              <a:rPr lang="en-US" sz="2400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</a:rPr>
              <a:t>body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{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font-family: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arial</a:t>
            </a:r>
            <a:r>
              <a:rPr lang="en-US" sz="2400" dirty="0" smtClean="0">
                <a:solidFill>
                  <a:srgbClr val="002060"/>
                </a:solidFill>
              </a:rPr>
              <a:t>,   “</a:t>
            </a:r>
            <a:r>
              <a:rPr lang="en-US" sz="2400" dirty="0" err="1" smtClean="0">
                <a:solidFill>
                  <a:srgbClr val="002060"/>
                </a:solidFill>
              </a:rPr>
              <a:t>Duru</a:t>
            </a:r>
            <a:r>
              <a:rPr lang="en-US" sz="2400" dirty="0" smtClean="0">
                <a:solidFill>
                  <a:srgbClr val="002060"/>
                </a:solidFill>
              </a:rPr>
              <a:t> Sans”,  sans-serif;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font-size: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100%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</a:rPr>
              <a:t>h2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{</a:t>
            </a:r>
            <a:r>
              <a:rPr lang="en-US" sz="2400" dirty="0" smtClean="0">
                <a:solidFill>
                  <a:srgbClr val="002060"/>
                </a:solidFill>
              </a:rPr>
              <a:t> font-size</a:t>
            </a:r>
            <a:r>
              <a:rPr lang="en-US" sz="2400" dirty="0" smtClean="0">
                <a:solidFill>
                  <a:srgbClr val="FF000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1.5em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 color: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red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 font-variant</a:t>
            </a:r>
            <a:r>
              <a:rPr lang="en-US" sz="2400" dirty="0" smtClean="0">
                <a:solidFill>
                  <a:srgbClr val="FF000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small-caps;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{</a:t>
            </a:r>
            <a:r>
              <a:rPr lang="en-US" sz="2400" dirty="0" smtClean="0">
                <a:solidFill>
                  <a:srgbClr val="002060"/>
                </a:solidFill>
              </a:rPr>
              <a:t> font-weight:</a:t>
            </a:r>
            <a:r>
              <a:rPr lang="en-US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bold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 font-style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en-US" sz="2400" dirty="0" smtClean="0">
                <a:solidFill>
                  <a:srgbClr val="002060"/>
                </a:solidFill>
              </a:rPr>
              <a:t>  italic</a:t>
            </a:r>
            <a:r>
              <a:rPr lang="en-US" sz="2400" dirty="0" smtClean="0">
                <a:solidFill>
                  <a:srgbClr val="FF0000"/>
                </a:solidFill>
              </a:rPr>
              <a:t>;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}</a:t>
            </a:r>
            <a:endParaRPr lang="en-US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body</a:t>
            </a:r>
            <a:r>
              <a:rPr lang="en-US" sz="2000" dirty="0" smtClean="0"/>
              <a:t>&gt;</a:t>
            </a:r>
          </a:p>
          <a:p>
            <a:pPr marL="0" indent="0">
              <a:buNone/>
            </a:pPr>
            <a:r>
              <a:rPr lang="en-US" sz="2000" dirty="0" smtClean="0"/>
              <a:t>&lt;h2&gt; heading here &lt;/h2&gt;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&lt;p&gt; </a:t>
            </a:r>
            <a:r>
              <a:rPr lang="en-US" sz="2000" dirty="0"/>
              <a:t>some content here </a:t>
            </a:r>
            <a:r>
              <a:rPr lang="en-US" sz="2000" dirty="0" smtClean="0"/>
              <a:t>&lt;/p&gt;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&lt;h2&gt; heading here &lt;/h2&gt;</a:t>
            </a:r>
          </a:p>
          <a:p>
            <a:pPr marL="0" indent="0">
              <a:buNone/>
            </a:pPr>
            <a:r>
              <a:rPr lang="en-US" sz="2000" dirty="0"/>
              <a:t>&lt;p&gt; some content here &lt;/p&gt;</a:t>
            </a: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4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Structure– </a:t>
            </a:r>
            <a:r>
              <a:rPr lang="en-US" dirty="0" err="1" smtClean="0"/>
              <a:t>pg</a:t>
            </a:r>
            <a:r>
              <a:rPr lang="en-US" dirty="0" smtClean="0"/>
              <a:t> 215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7650088" cy="4267200"/>
          </a:xfrm>
        </p:spPr>
      </p:pic>
      <p:sp>
        <p:nvSpPr>
          <p:cNvPr id="6" name="Left Arrow Callout 5"/>
          <p:cNvSpPr/>
          <p:nvPr/>
        </p:nvSpPr>
        <p:spPr>
          <a:xfrm rot="20437056" flipH="1">
            <a:off x="761998" y="4982689"/>
            <a:ext cx="2667001" cy="723901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798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descendants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324600" y="5173190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Left Arrow Callout 7"/>
          <p:cNvSpPr/>
          <p:nvPr/>
        </p:nvSpPr>
        <p:spPr>
          <a:xfrm>
            <a:off x="7086600" y="4301204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Left Arrow Callout 9"/>
          <p:cNvSpPr/>
          <p:nvPr/>
        </p:nvSpPr>
        <p:spPr>
          <a:xfrm rot="20441133">
            <a:off x="5295109" y="2371076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parent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Left Arrow Callout 10"/>
          <p:cNvSpPr/>
          <p:nvPr/>
        </p:nvSpPr>
        <p:spPr>
          <a:xfrm rot="20441133">
            <a:off x="5144292" y="3396208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children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2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03" y="1447800"/>
            <a:ext cx="7905883" cy="4800600"/>
          </a:xfrm>
        </p:spPr>
      </p:pic>
      <p:cxnSp>
        <p:nvCxnSpPr>
          <p:cNvPr id="15" name="Straight Arrow Connector 14"/>
          <p:cNvCxnSpPr/>
          <p:nvPr/>
        </p:nvCxnSpPr>
        <p:spPr>
          <a:xfrm flipH="1">
            <a:off x="7696200" y="4419600"/>
            <a:ext cx="609600" cy="6858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09800" y="4991100"/>
            <a:ext cx="762000" cy="3429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8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descendant selector </a:t>
            </a:r>
            <a:r>
              <a:rPr lang="en-US" sz="2400" dirty="0" smtClean="0"/>
              <a:t>– based on hierarch relationship 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2900" b="1" dirty="0">
                <a:solidFill>
                  <a:schemeClr val="tx2"/>
                </a:solidFill>
              </a:rPr>
              <a:t>p </a:t>
            </a:r>
            <a:r>
              <a:rPr lang="en-US" sz="2900" b="1" dirty="0" smtClean="0">
                <a:solidFill>
                  <a:schemeClr val="tx2"/>
                </a:solidFill>
              </a:rPr>
              <a:t>strong </a:t>
            </a:r>
            <a:r>
              <a:rPr lang="en-US" sz="2900" b="1" dirty="0">
                <a:solidFill>
                  <a:schemeClr val="tx2"/>
                </a:solidFill>
              </a:rPr>
              <a:t>{ 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this </a:t>
            </a:r>
            <a:r>
              <a:rPr lang="en-US" sz="2400" dirty="0" smtClean="0">
                <a:solidFill>
                  <a:schemeClr val="tx1"/>
                </a:solidFill>
              </a:rPr>
              <a:t>message is  &lt;</a:t>
            </a:r>
            <a:r>
              <a:rPr lang="en-US" sz="2400" b="1" dirty="0" err="1" smtClean="0"/>
              <a:t>em</a:t>
            </a:r>
            <a:r>
              <a:rPr lang="en-US" sz="2400" dirty="0" smtClean="0">
                <a:solidFill>
                  <a:schemeClr val="tx1"/>
                </a:solidFill>
              </a:rPr>
              <a:t>&gt;very &lt;</a:t>
            </a:r>
            <a:r>
              <a:rPr lang="en-US" sz="2400" b="1" dirty="0" smtClean="0">
                <a:solidFill>
                  <a:srgbClr val="FF0000"/>
                </a:solidFill>
              </a:rPr>
              <a:t>strong</a:t>
            </a:r>
            <a:r>
              <a:rPr lang="en-US" sz="2400" dirty="0" smtClean="0">
                <a:solidFill>
                  <a:schemeClr val="tx1"/>
                </a:solidFill>
              </a:rPr>
              <a:t>&gt;important&lt;/</a:t>
            </a:r>
            <a:r>
              <a:rPr lang="en-US" sz="2400" b="1" dirty="0" smtClean="0">
                <a:solidFill>
                  <a:srgbClr val="FF0000"/>
                </a:solidFill>
              </a:rPr>
              <a:t>strong</a:t>
            </a:r>
            <a:r>
              <a:rPr lang="en-US" sz="2400" dirty="0" smtClean="0">
                <a:solidFill>
                  <a:schemeClr val="tx1"/>
                </a:solidFill>
              </a:rPr>
              <a:t>&gt; &lt;/</a:t>
            </a:r>
            <a:r>
              <a:rPr lang="en-US" sz="2400" b="1" dirty="0" err="1" smtClean="0"/>
              <a:t>em</a:t>
            </a:r>
            <a:r>
              <a:rPr lang="en-US" sz="2400" dirty="0" smtClean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2" y="5029200"/>
            <a:ext cx="3855308" cy="6858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642756" y="3962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52900" y="49530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</a:rPr>
              <a:t>em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400" y="5981700"/>
            <a:ext cx="1622854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strong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19600" y="4419600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876800" y="5448300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descendant </a:t>
            </a:r>
            <a:r>
              <a:rPr lang="en-US" sz="3200" b="1" dirty="0" smtClean="0"/>
              <a:t>selector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>
                <a:solidFill>
                  <a:schemeClr val="tx2"/>
                </a:solidFill>
              </a:rPr>
              <a:t>p 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</a:rPr>
              <a:t>em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200" dirty="0"/>
              <a:t>this is 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&gt;cool&lt;/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 and so is &lt;</a:t>
            </a:r>
            <a:r>
              <a:rPr lang="en-US" sz="2200" b="1" dirty="0"/>
              <a:t>strong</a:t>
            </a:r>
            <a:r>
              <a:rPr lang="en-US" sz="2200" dirty="0"/>
              <a:t>&gt;&lt;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&gt;this&lt;/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&gt;&lt;/</a:t>
            </a:r>
            <a:r>
              <a:rPr lang="en-US" sz="2200" b="1" dirty="0"/>
              <a:t>strong</a:t>
            </a:r>
            <a:r>
              <a:rPr lang="en-US" sz="2200" dirty="0"/>
              <a:t>&gt; </a:t>
            </a:r>
            <a:endParaRPr lang="en-US" sz="22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&lt;/</a:t>
            </a:r>
            <a:r>
              <a:rPr lang="en-US" sz="2000" dirty="0" smtClean="0">
                <a:solidFill>
                  <a:schemeClr val="tx1"/>
                </a:solidFill>
              </a:rPr>
              <a:t>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62" y="5136404"/>
            <a:ext cx="2533726" cy="4713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257800" y="376051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4921" y="500445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4021" y="4370119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0" y="4412177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3600" y="4998195"/>
            <a:ext cx="1447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strong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4413" y="5867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46116" y="5444341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4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descendant selector – direct / child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>
                <a:solidFill>
                  <a:schemeClr val="tx2"/>
                </a:solidFill>
              </a:rPr>
              <a:t>p </a:t>
            </a:r>
            <a:r>
              <a:rPr lang="en-US" sz="3200" b="1" dirty="0" smtClean="0">
                <a:solidFill>
                  <a:schemeClr val="tx2"/>
                </a:solidFill>
              </a:rPr>
              <a:t> &gt; </a:t>
            </a:r>
            <a:r>
              <a:rPr lang="en-US" sz="3200" b="1" dirty="0" err="1" smtClean="0">
                <a:solidFill>
                  <a:schemeClr val="tx2"/>
                </a:solidFill>
              </a:rPr>
              <a:t>em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200" dirty="0"/>
              <a:t>this is 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&gt;cool&lt;/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 and so is &lt;</a:t>
            </a:r>
            <a:r>
              <a:rPr lang="en-US" sz="2200" b="1" dirty="0"/>
              <a:t>strong</a:t>
            </a:r>
            <a:r>
              <a:rPr lang="en-US" sz="2200" dirty="0" smtClean="0"/>
              <a:t>&gt;&lt;</a:t>
            </a:r>
            <a:r>
              <a:rPr lang="en-US" sz="2200" b="1" dirty="0" err="1" smtClean="0"/>
              <a:t>em</a:t>
            </a:r>
            <a:r>
              <a:rPr lang="en-US" sz="2200" dirty="0" smtClean="0"/>
              <a:t>&gt;this</a:t>
            </a:r>
            <a:r>
              <a:rPr lang="en-US" sz="2200" dirty="0"/>
              <a:t>&lt;/</a:t>
            </a:r>
            <a:r>
              <a:rPr lang="en-US" sz="2200" b="1" dirty="0" err="1"/>
              <a:t>em</a:t>
            </a:r>
            <a:r>
              <a:rPr lang="en-US" sz="2200" dirty="0"/>
              <a:t>&gt;&lt;/</a:t>
            </a:r>
            <a:r>
              <a:rPr lang="en-US" sz="2200" b="1" dirty="0"/>
              <a:t>strong</a:t>
            </a:r>
            <a:r>
              <a:rPr lang="en-US" sz="2200" dirty="0"/>
              <a:t>&gt; </a:t>
            </a:r>
            <a:endParaRPr lang="en-US" sz="22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&lt;/</a:t>
            </a:r>
            <a:r>
              <a:rPr lang="en-US" sz="2000" dirty="0" smtClean="0">
                <a:solidFill>
                  <a:schemeClr val="tx1"/>
                </a:solidFill>
              </a:rPr>
              <a:t>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41" y="5136404"/>
            <a:ext cx="2744169" cy="4713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257800" y="376051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4921" y="500445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4021" y="4370119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0" y="4412177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3600" y="4998195"/>
            <a:ext cx="1447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strong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4413" y="5867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</a:rPr>
              <a:t>em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46116" y="5444341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16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Adjacent sibling </a:t>
            </a:r>
            <a:r>
              <a:rPr lang="en-US" sz="3200" b="1" dirty="0" smtClean="0"/>
              <a:t>selector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 smtClean="0">
                <a:solidFill>
                  <a:schemeClr val="tx2"/>
                </a:solidFill>
              </a:rPr>
              <a:t>h2 + p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 smtClean="0"/>
              <a:t>&lt;body&gt;</a:t>
            </a:r>
          </a:p>
          <a:p>
            <a:pPr marL="0" indent="0">
              <a:buNone/>
            </a:pPr>
            <a:r>
              <a:rPr lang="en-US" sz="2800" dirty="0" smtClean="0"/>
              <a:t>&lt;</a:t>
            </a:r>
            <a:r>
              <a:rPr lang="en-US" sz="2800" dirty="0"/>
              <a:t>p&gt;something here&lt;/p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/>
              <a:t>h2&gt;heading here&lt;/h2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/>
              <a:t>p&gt;something here&lt;/p</a:t>
            </a:r>
            <a:r>
              <a:rPr lang="en-US" sz="2800" dirty="0" smtClean="0"/>
              <a:t>&gt;</a:t>
            </a:r>
          </a:p>
          <a:p>
            <a:pPr marL="0" indent="0">
              <a:buNone/>
            </a:pPr>
            <a:r>
              <a:rPr lang="en-US" sz="2800" dirty="0"/>
              <a:t>&lt;/body&gt;</a:t>
            </a:r>
            <a:endParaRPr lang="en-US" sz="2800" dirty="0"/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759" y="3657600"/>
            <a:ext cx="2622195" cy="22563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0" y="2571008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3561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h2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438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0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General sibling </a:t>
            </a:r>
            <a:r>
              <a:rPr lang="en-US" sz="3200" b="1" dirty="0" smtClean="0"/>
              <a:t>selector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 smtClean="0">
                <a:solidFill>
                  <a:schemeClr val="tx2"/>
                </a:solidFill>
              </a:rPr>
              <a:t>h2 ~ p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 smtClean="0"/>
              <a:t>&lt;body&gt;</a:t>
            </a:r>
          </a:p>
          <a:p>
            <a:pPr marL="0" indent="0">
              <a:buNone/>
            </a:pPr>
            <a:r>
              <a:rPr lang="en-US" sz="2800" dirty="0" smtClean="0"/>
              <a:t>&lt;</a:t>
            </a:r>
            <a:r>
              <a:rPr lang="en-US" sz="2800" dirty="0"/>
              <a:t>p&gt;something here&lt;/p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/>
              <a:t>h2&gt;heading here&lt;/h2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&gt;</a:t>
            </a:r>
          </a:p>
          <a:p>
            <a:pPr marL="0" indent="0">
              <a:buNone/>
            </a:pPr>
            <a:r>
              <a:rPr lang="en-US" sz="2800" dirty="0"/>
              <a:t>&lt;/body&gt;</a:t>
            </a:r>
            <a:endParaRPr lang="en-US" sz="2800" dirty="0"/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965" y="3657600"/>
            <a:ext cx="2347783" cy="22563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0" y="2571008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3561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h2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438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7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Selector </a:t>
            </a:r>
            <a:r>
              <a:rPr lang="en-US" dirty="0" smtClean="0"/>
              <a:t>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id selector </a:t>
            </a:r>
            <a:r>
              <a:rPr lang="en-US" sz="3200" dirty="0" smtClean="0"/>
              <a:t>– must be unique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r>
              <a:rPr lang="en-US" sz="2900" b="1" dirty="0" smtClean="0"/>
              <a:t>&lt;</a:t>
            </a:r>
            <a:r>
              <a:rPr lang="en-US" sz="2900" b="1" dirty="0" smtClean="0"/>
              <a:t>p </a:t>
            </a:r>
            <a:r>
              <a:rPr lang="en-US" sz="2900" b="1" dirty="0" smtClean="0">
                <a:solidFill>
                  <a:srgbClr val="FF0000"/>
                </a:solidFill>
              </a:rPr>
              <a:t>id</a:t>
            </a:r>
            <a:r>
              <a:rPr lang="en-US" sz="2900" b="1" dirty="0" smtClean="0"/>
              <a:t>=“</a:t>
            </a:r>
            <a:r>
              <a:rPr lang="en-US" sz="2900" b="1" dirty="0" err="1" smtClean="0">
                <a:solidFill>
                  <a:srgbClr val="0000CC"/>
                </a:solidFill>
              </a:rPr>
              <a:t>firstpara</a:t>
            </a:r>
            <a:r>
              <a:rPr lang="en-US" sz="2900" b="1" dirty="0" smtClean="0"/>
              <a:t>”&gt;content here&lt;/p</a:t>
            </a:r>
            <a:r>
              <a:rPr lang="en-US" sz="2900" b="1" dirty="0" smtClean="0"/>
              <a:t>&gt;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#</a:t>
            </a:r>
            <a:r>
              <a:rPr lang="en-US" sz="3200" b="1" dirty="0" err="1" smtClean="0"/>
              <a:t>firstpara</a:t>
            </a:r>
            <a:r>
              <a:rPr lang="en-US" sz="3200" b="1" dirty="0" smtClean="0"/>
              <a:t> </a:t>
            </a:r>
            <a:r>
              <a:rPr lang="en-US" sz="2900" b="1" dirty="0" smtClean="0"/>
              <a:t>{ </a:t>
            </a:r>
            <a:r>
              <a:rPr lang="en-US" sz="2900" b="1" dirty="0"/>
              <a:t>color: red;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/>
              <a:t>#</a:t>
            </a:r>
            <a:r>
              <a:rPr lang="en-US" sz="3200" b="1" dirty="0" err="1"/>
              <a:t>firstpara</a:t>
            </a:r>
            <a:r>
              <a:rPr lang="en-US" sz="3200" b="1" dirty="0"/>
              <a:t> </a:t>
            </a:r>
            <a:r>
              <a:rPr lang="en-US" sz="3200" b="1" dirty="0" smtClean="0"/>
              <a:t>li </a:t>
            </a:r>
            <a:r>
              <a:rPr lang="en-US" sz="2900" b="1" dirty="0" smtClean="0"/>
              <a:t>{ font-weight: bold; </a:t>
            </a:r>
            <a:r>
              <a:rPr lang="en-US" sz="2900" b="1" dirty="0"/>
              <a:t>}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628903" y="838200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33400" y="2924299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Selector </a:t>
            </a:r>
            <a:r>
              <a:rPr lang="en-US" dirty="0" smtClean="0"/>
              <a:t>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class </a:t>
            </a:r>
            <a:r>
              <a:rPr lang="en-US" sz="3200" b="1" dirty="0" smtClean="0"/>
              <a:t>selector </a:t>
            </a:r>
            <a:r>
              <a:rPr lang="en-US" sz="3200" dirty="0" smtClean="0"/>
              <a:t>– </a:t>
            </a:r>
            <a:r>
              <a:rPr lang="en-US" sz="3200" dirty="0" smtClean="0"/>
              <a:t>used many times</a:t>
            </a:r>
            <a:endParaRPr lang="en-US" sz="32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r>
              <a:rPr lang="en-US" sz="2900" b="1" dirty="0" smtClean="0"/>
              <a:t>&lt;</a:t>
            </a:r>
            <a:r>
              <a:rPr lang="en-US" sz="2900" b="1" dirty="0" smtClean="0"/>
              <a:t>p </a:t>
            </a:r>
            <a:r>
              <a:rPr lang="en-US" sz="2900" b="1" dirty="0" smtClean="0"/>
              <a:t>   </a:t>
            </a:r>
            <a:r>
              <a:rPr lang="en-US" sz="2900" b="1" dirty="0" smtClean="0">
                <a:solidFill>
                  <a:srgbClr val="FF0000"/>
                </a:solidFill>
              </a:rPr>
              <a:t>class</a:t>
            </a:r>
            <a:r>
              <a:rPr lang="en-US" sz="2900" b="1" dirty="0" smtClean="0"/>
              <a:t>=“</a:t>
            </a:r>
            <a:r>
              <a:rPr lang="en-US" sz="2900" b="1" dirty="0" smtClean="0">
                <a:solidFill>
                  <a:srgbClr val="0000CC"/>
                </a:solidFill>
              </a:rPr>
              <a:t>red</a:t>
            </a:r>
            <a:r>
              <a:rPr lang="en-US" sz="2900" b="1" dirty="0" smtClean="0"/>
              <a:t>”&gt;</a:t>
            </a:r>
            <a:r>
              <a:rPr lang="en-US" sz="2900" b="1" dirty="0" smtClean="0"/>
              <a:t>content here&lt;/p</a:t>
            </a:r>
            <a:r>
              <a:rPr lang="en-US" sz="2900" b="1" dirty="0" smtClean="0"/>
              <a:t>&gt;</a:t>
            </a:r>
          </a:p>
          <a:p>
            <a:pPr marL="274320" lvl="1" indent="0">
              <a:buNone/>
            </a:pPr>
            <a:r>
              <a:rPr lang="en-US" sz="2900" b="1" dirty="0" smtClean="0"/>
              <a:t>&lt;h2  </a:t>
            </a:r>
            <a:r>
              <a:rPr lang="en-US" sz="2900" b="1" dirty="0">
                <a:solidFill>
                  <a:srgbClr val="FF0000"/>
                </a:solidFill>
              </a:rPr>
              <a:t>class</a:t>
            </a:r>
            <a:r>
              <a:rPr lang="en-US" sz="2900" b="1" dirty="0"/>
              <a:t>=“</a:t>
            </a:r>
            <a:r>
              <a:rPr lang="en-US" sz="2900" b="1" dirty="0">
                <a:solidFill>
                  <a:srgbClr val="0000CC"/>
                </a:solidFill>
              </a:rPr>
              <a:t>red</a:t>
            </a:r>
            <a:r>
              <a:rPr lang="en-US" sz="2900" b="1" dirty="0" smtClean="0"/>
              <a:t>”&gt;heading here&lt;/h2&gt;</a:t>
            </a: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.red </a:t>
            </a:r>
            <a:r>
              <a:rPr lang="en-US" sz="2900" b="1" dirty="0" smtClean="0"/>
              <a:t>{ </a:t>
            </a:r>
            <a:r>
              <a:rPr lang="en-US" sz="2900" b="1" dirty="0"/>
              <a:t>color: red;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.red li </a:t>
            </a:r>
            <a:r>
              <a:rPr lang="en-US" sz="2900" b="1" dirty="0" smtClean="0"/>
              <a:t>{ font-weight: bold; </a:t>
            </a:r>
            <a:r>
              <a:rPr lang="en-US" sz="2900" b="1" dirty="0"/>
              <a:t>}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6415642" y="859971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85800" y="3429000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8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Cascading Style Sheets (CSS)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2462">
            <a:off x="655761" y="4251584"/>
            <a:ext cx="1813716" cy="124693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937760"/>
          </a:xfrm>
        </p:spPr>
        <p:txBody>
          <a:bodyPr/>
          <a:lstStyle/>
          <a:p>
            <a:r>
              <a:rPr lang="en-US" sz="3200" dirty="0" smtClean="0"/>
              <a:t>W3C standard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3200" dirty="0" smtClean="0"/>
              <a:t>Define the presentation of HTML document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sz="2600" dirty="0"/>
              <a:t>Presentation – how it is displayed</a:t>
            </a:r>
            <a:endParaRPr lang="en-US" sz="2200" dirty="0"/>
          </a:p>
          <a:p>
            <a:endParaRPr lang="en-US" sz="2800" dirty="0" smtClean="0"/>
          </a:p>
          <a:p>
            <a:r>
              <a:rPr lang="en-US" sz="3600" b="1" dirty="0" smtClean="0"/>
              <a:t>Separate language with its own syntax</a:t>
            </a:r>
            <a:br>
              <a:rPr lang="en-US" sz="3600" b="1" dirty="0" smtClean="0"/>
            </a:b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4743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</a:t>
            </a:r>
            <a:r>
              <a:rPr lang="en-US" dirty="0" smtClean="0"/>
              <a:t> Selector </a:t>
            </a:r>
            <a:r>
              <a:rPr lang="en-US" dirty="0" smtClean="0"/>
              <a:t>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b="1" dirty="0" smtClean="0"/>
              <a:t>   *  {      styles here        }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88558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 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/>
              <a:t>grouping selector</a:t>
            </a:r>
            <a:endParaRPr lang="en-US" sz="3200" dirty="0"/>
          </a:p>
          <a:p>
            <a:pPr marL="274320" lvl="1" indent="0">
              <a:buNone/>
            </a:pPr>
            <a:r>
              <a:rPr lang="en-US" sz="2900" b="1" dirty="0"/>
              <a:t>     h2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h3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</a:t>
            </a:r>
            <a:r>
              <a:rPr lang="en-US" sz="2900" b="1" dirty="0" smtClean="0"/>
              <a:t>address  </a:t>
            </a:r>
            <a:r>
              <a:rPr lang="en-US" sz="2900" b="1" dirty="0"/>
              <a:t>{ color:  blue;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2900" b="1" dirty="0" smtClean="0"/>
              <a:t>     p strong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h1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#xyz </a:t>
            </a:r>
            <a:r>
              <a:rPr lang="en-US" sz="2900" b="1" dirty="0" err="1" smtClean="0"/>
              <a:t>em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.</a:t>
            </a:r>
            <a:r>
              <a:rPr lang="en-US" sz="2900" b="1" dirty="0" err="1" smtClean="0"/>
              <a:t>abc</a:t>
            </a:r>
            <a:r>
              <a:rPr lang="en-US" sz="2900" b="1" dirty="0" smtClean="0"/>
              <a:t> { </a:t>
            </a:r>
            <a:r>
              <a:rPr lang="en-US" sz="2900" b="1" dirty="0"/>
              <a:t>color:  </a:t>
            </a:r>
            <a:r>
              <a:rPr lang="en-US" sz="2900" b="1" dirty="0" smtClean="0"/>
              <a:t>red; </a:t>
            </a:r>
            <a:r>
              <a:rPr lang="en-US" sz="2900" b="1" dirty="0"/>
              <a:t>}</a:t>
            </a:r>
          </a:p>
          <a:p>
            <a:pPr marL="27432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2016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Specificity / Order of Precedence–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 smtClean="0"/>
              <a:t>id selector</a:t>
            </a:r>
          </a:p>
          <a:p>
            <a:r>
              <a:rPr lang="en-US" sz="3200" b="1" dirty="0" smtClean="0"/>
              <a:t>class selector</a:t>
            </a:r>
          </a:p>
          <a:p>
            <a:r>
              <a:rPr lang="en-US" sz="3200" b="1" dirty="0" smtClean="0"/>
              <a:t>contextual / descendant selectors</a:t>
            </a:r>
          </a:p>
          <a:p>
            <a:r>
              <a:rPr lang="en-US" sz="3200" b="1" dirty="0" smtClean="0"/>
              <a:t>element selectors</a:t>
            </a:r>
            <a:endParaRPr lang="en-US" sz="36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14400" y="47244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In the event of a conflict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943600" y="4367266"/>
            <a:ext cx="1561603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3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Specificity / Order of Precedence–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2" y="1447800"/>
            <a:ext cx="5159375" cy="1238250"/>
          </a:xfrm>
          <a:ln w="3175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9542" y="5221069"/>
            <a:ext cx="5482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Which selector takes precedence?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943600" y="4876800"/>
            <a:ext cx="1561603" cy="106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42" y="3227860"/>
            <a:ext cx="5174116" cy="11144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7903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Height 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249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the </a:t>
            </a:r>
            <a:r>
              <a:rPr lang="en-US" sz="2400" dirty="0" smtClean="0"/>
              <a:t>height of the line (can vary if text is larger)</a:t>
            </a:r>
            <a:endParaRPr lang="en-US" sz="2400" dirty="0" smtClean="0"/>
          </a:p>
          <a:p>
            <a:r>
              <a:rPr lang="en-US" sz="2400" b="1" dirty="0" smtClean="0"/>
              <a:t>line-height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dirty="0" smtClean="0">
                <a:solidFill>
                  <a:srgbClr val="002060"/>
                </a:solidFill>
              </a:rPr>
              <a:t>p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line-height</a:t>
            </a:r>
            <a:r>
              <a:rPr lang="en-US" sz="2400" dirty="0" smtClean="0">
                <a:solidFill>
                  <a:srgbClr val="002060"/>
                </a:solidFill>
              </a:rPr>
              <a:t>:   2%;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line-height </a:t>
            </a:r>
            <a:r>
              <a:rPr lang="en-US" sz="2400" dirty="0" smtClean="0">
                <a:solidFill>
                  <a:srgbClr val="002060"/>
                </a:solidFill>
              </a:rPr>
              <a:t>:  200%;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line-height </a:t>
            </a:r>
            <a:r>
              <a:rPr lang="en-US" sz="2400" dirty="0" smtClean="0">
                <a:solidFill>
                  <a:srgbClr val="002060"/>
                </a:solidFill>
              </a:rPr>
              <a:t>:  2em</a:t>
            </a:r>
            <a:r>
              <a:rPr lang="en-US" sz="2400" dirty="0" smtClean="0">
                <a:solidFill>
                  <a:srgbClr val="002060"/>
                </a:solidFill>
              </a:rPr>
              <a:t>;  }  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dirty="0">
                <a:solidFill>
                  <a:srgbClr val="002060"/>
                </a:solidFill>
              </a:rPr>
              <a:t>p { </a:t>
            </a:r>
            <a:r>
              <a:rPr lang="en-US" sz="2400" b="1" dirty="0">
                <a:solidFill>
                  <a:srgbClr val="002060"/>
                </a:solidFill>
              </a:rPr>
              <a:t>line-height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normal;  }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 default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 smtClean="0">
                <a:solidFill>
                  <a:srgbClr val="002060"/>
                </a:solidFill>
              </a:rPr>
              <a:t>style</a:t>
            </a:r>
            <a:r>
              <a:rPr lang="en-US" sz="2400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363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Indent–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250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the </a:t>
            </a:r>
            <a:r>
              <a:rPr lang="en-US" sz="2400" dirty="0" smtClean="0"/>
              <a:t>indentation of the line </a:t>
            </a:r>
          </a:p>
          <a:p>
            <a:r>
              <a:rPr lang="en-US" sz="2400" dirty="0" smtClean="0"/>
              <a:t>Applies to the first line only, not all lines in the element</a:t>
            </a:r>
            <a:endParaRPr lang="en-US" sz="2400" dirty="0" smtClean="0"/>
          </a:p>
          <a:p>
            <a:r>
              <a:rPr lang="en-US" sz="2400" b="1" dirty="0" smtClean="0"/>
              <a:t>text-indent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dirty="0" smtClean="0">
                <a:solidFill>
                  <a:srgbClr val="002060"/>
                </a:solidFill>
              </a:rPr>
              <a:t>p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text-indent</a:t>
            </a:r>
            <a:r>
              <a:rPr lang="en-US" sz="2400" dirty="0" smtClean="0">
                <a:solidFill>
                  <a:srgbClr val="002060"/>
                </a:solidFill>
              </a:rPr>
              <a:t>:   2em;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text-indent </a:t>
            </a:r>
            <a:r>
              <a:rPr lang="en-US" sz="2400" dirty="0" smtClean="0">
                <a:solidFill>
                  <a:srgbClr val="002060"/>
                </a:solidFill>
              </a:rPr>
              <a:t>:  35%;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text-indent </a:t>
            </a:r>
            <a:r>
              <a:rPr lang="en-US" sz="2400" dirty="0" smtClean="0">
                <a:solidFill>
                  <a:srgbClr val="002060"/>
                </a:solidFill>
              </a:rPr>
              <a:t>:  20px;  </a:t>
            </a:r>
            <a:r>
              <a:rPr lang="en-US" sz="2400" dirty="0" smtClean="0">
                <a:solidFill>
                  <a:srgbClr val="002060"/>
                </a:solidFill>
              </a:rPr>
              <a:t>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 smtClean="0">
                <a:solidFill>
                  <a:srgbClr val="002060"/>
                </a:solidFill>
              </a:rPr>
              <a:t>style</a:t>
            </a:r>
            <a:r>
              <a:rPr lang="en-US" sz="2400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20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Alignment 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251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Similar to alignment in a word processor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Commonly used to center text inside a block level element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b="1" dirty="0" smtClean="0"/>
              <a:t>text-align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dirty="0" smtClean="0">
                <a:solidFill>
                  <a:srgbClr val="002060"/>
                </a:solidFill>
              </a:rPr>
              <a:t>p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text-align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dirty="0" smtClean="0">
                <a:solidFill>
                  <a:srgbClr val="FF0000"/>
                </a:solidFill>
              </a:rPr>
              <a:t>center</a:t>
            </a:r>
            <a:r>
              <a:rPr lang="en-US" sz="2400" dirty="0" smtClean="0">
                <a:solidFill>
                  <a:srgbClr val="002060"/>
                </a:solidFill>
              </a:rPr>
              <a:t>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text-align </a:t>
            </a:r>
            <a:r>
              <a:rPr lang="en-US" sz="2400" dirty="0" smtClean="0">
                <a:solidFill>
                  <a:srgbClr val="002060"/>
                </a:solidFill>
              </a:rPr>
              <a:t>:  left;  }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 default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text-align </a:t>
            </a:r>
            <a:r>
              <a:rPr lang="en-US" sz="2400" dirty="0" smtClean="0">
                <a:solidFill>
                  <a:srgbClr val="002060"/>
                </a:solidFill>
              </a:rPr>
              <a:t>:  right;  </a:t>
            </a:r>
            <a:r>
              <a:rPr lang="en-US" sz="2400" dirty="0" smtClean="0">
                <a:solidFill>
                  <a:srgbClr val="002060"/>
                </a:solidFill>
              </a:rPr>
              <a:t>} 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>
                <a:solidFill>
                  <a:srgbClr val="002060"/>
                </a:solidFill>
              </a:rPr>
              <a:t>text-align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justify;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 smtClean="0">
                <a:solidFill>
                  <a:srgbClr val="002060"/>
                </a:solidFill>
              </a:rPr>
              <a:t>style</a:t>
            </a:r>
            <a:r>
              <a:rPr lang="en-US" sz="2400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67200" y="3279940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0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text decorations–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252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Commonly used to remove the underline from a hyperlink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b="1" dirty="0" smtClean="0"/>
              <a:t>text-decoration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b="1" dirty="0" smtClean="0">
                <a:solidFill>
                  <a:srgbClr val="002060"/>
                </a:solidFill>
              </a:rPr>
              <a:t>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text-decoration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b="1" dirty="0" smtClean="0">
                <a:solidFill>
                  <a:srgbClr val="FF0000"/>
                </a:solidFill>
              </a:rPr>
              <a:t>none</a:t>
            </a:r>
            <a:r>
              <a:rPr lang="en-US" sz="2400" dirty="0" smtClean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decoration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:  underline;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decoration</a:t>
            </a:r>
            <a:r>
              <a:rPr lang="en-US" sz="2400" dirty="0" smtClean="0">
                <a:solidFill>
                  <a:srgbClr val="002060"/>
                </a:solidFill>
              </a:rPr>
              <a:t>:  </a:t>
            </a:r>
            <a:r>
              <a:rPr lang="en-US" sz="2400" dirty="0" err="1" smtClean="0">
                <a:solidFill>
                  <a:srgbClr val="002060"/>
                </a:solidFill>
              </a:rPr>
              <a:t>overline</a:t>
            </a:r>
            <a:r>
              <a:rPr lang="en-US" sz="2400" dirty="0" smtClean="0">
                <a:solidFill>
                  <a:srgbClr val="002060"/>
                </a:solidFill>
              </a:rPr>
              <a:t>;  </a:t>
            </a:r>
            <a:r>
              <a:rPr lang="en-US" sz="2400" dirty="0" smtClean="0">
                <a:solidFill>
                  <a:srgbClr val="002060"/>
                </a:solidFill>
              </a:rPr>
              <a:t>} 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>
                <a:solidFill>
                  <a:srgbClr val="002060"/>
                </a:solidFill>
              </a:rPr>
              <a:t>text-decoration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line-through;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decoration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blink;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 smtClean="0">
                <a:solidFill>
                  <a:srgbClr val="002060"/>
                </a:solidFill>
              </a:rPr>
              <a:t>style</a:t>
            </a:r>
            <a:r>
              <a:rPr lang="en-US" sz="2400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194" flipH="1">
            <a:off x="3691247" y="2450646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capitalization–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252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text-transform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dirty="0" smtClean="0">
                <a:solidFill>
                  <a:srgbClr val="002060"/>
                </a:solidFill>
              </a:rPr>
              <a:t>p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text-transform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b="1" dirty="0" smtClean="0">
                <a:solidFill>
                  <a:srgbClr val="FF0000"/>
                </a:solidFill>
              </a:rPr>
              <a:t>none</a:t>
            </a:r>
            <a:r>
              <a:rPr lang="en-US" sz="2400" dirty="0" smtClean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transform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:  capitalize;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text-transform:</a:t>
            </a:r>
            <a:r>
              <a:rPr lang="en-US" sz="2400" dirty="0" smtClean="0">
                <a:solidFill>
                  <a:srgbClr val="002060"/>
                </a:solidFill>
              </a:rPr>
              <a:t>  lowercase;  </a:t>
            </a:r>
            <a:r>
              <a:rPr lang="en-US" sz="2400" dirty="0" smtClean="0">
                <a:solidFill>
                  <a:srgbClr val="002060"/>
                </a:solidFill>
              </a:rPr>
              <a:t>} 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text-transform:</a:t>
            </a:r>
            <a:r>
              <a:rPr lang="en-US" sz="2400" dirty="0" smtClean="0">
                <a:solidFill>
                  <a:srgbClr val="002060"/>
                </a:solidFill>
              </a:rPr>
              <a:t>  uppercase;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 smtClean="0">
                <a:solidFill>
                  <a:srgbClr val="002060"/>
                </a:solidFill>
              </a:rPr>
              <a:t>style</a:t>
            </a:r>
            <a:r>
              <a:rPr lang="en-US" sz="2400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156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Spacing letters and words–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253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29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letter-spacing</a:t>
            </a:r>
          </a:p>
          <a:p>
            <a:r>
              <a:rPr lang="en-US" sz="2400" b="1" dirty="0" smtClean="0"/>
              <a:t>word-spacing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dirty="0" smtClean="0">
                <a:solidFill>
                  <a:srgbClr val="002060"/>
                </a:solidFill>
              </a:rPr>
              <a:t>p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letter-spacing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b="1" dirty="0" smtClean="0">
                <a:solidFill>
                  <a:srgbClr val="FF0000"/>
                </a:solidFill>
              </a:rPr>
              <a:t>normal</a:t>
            </a:r>
            <a:r>
              <a:rPr lang="en-US" sz="2400" dirty="0" smtClean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</a:t>
            </a:r>
            <a:r>
              <a:rPr lang="en-US" sz="2400" b="1" dirty="0">
                <a:solidFill>
                  <a:srgbClr val="002060"/>
                </a:solidFill>
              </a:rPr>
              <a:t>letter-spacing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:   5px;  </a:t>
            </a:r>
            <a:r>
              <a:rPr lang="en-US" sz="2400" dirty="0" smtClean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p {</a:t>
            </a:r>
            <a:r>
              <a:rPr lang="en-US" sz="2400" b="1" dirty="0">
                <a:solidFill>
                  <a:srgbClr val="002060"/>
                </a:solidFill>
              </a:rPr>
              <a:t>letter-spacing </a:t>
            </a:r>
            <a:r>
              <a:rPr lang="en-US" sz="2400" b="1" dirty="0" smtClean="0">
                <a:solidFill>
                  <a:srgbClr val="002060"/>
                </a:solidFill>
              </a:rPr>
              <a:t>:</a:t>
            </a:r>
            <a:r>
              <a:rPr lang="en-US" sz="2400" dirty="0" smtClean="0">
                <a:solidFill>
                  <a:srgbClr val="002060"/>
                </a:solidFill>
              </a:rPr>
              <a:t>  .5em;  </a:t>
            </a:r>
            <a:r>
              <a:rPr lang="en-US" sz="2400" dirty="0" smtClean="0">
                <a:solidFill>
                  <a:srgbClr val="002060"/>
                </a:solidFill>
              </a:rPr>
              <a:t>} 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word-spacing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b="1" dirty="0">
                <a:solidFill>
                  <a:srgbClr val="FF0000"/>
                </a:solidFill>
              </a:rPr>
              <a:t>normal</a:t>
            </a:r>
            <a:r>
              <a:rPr lang="en-US" sz="2400" dirty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</a:t>
            </a:r>
            <a:r>
              <a:rPr lang="en-US" sz="2400" dirty="0" smtClean="0">
                <a:solidFill>
                  <a:srgbClr val="002060"/>
                </a:solidFill>
              </a:rPr>
              <a:t>{</a:t>
            </a:r>
            <a:r>
              <a:rPr lang="en-US" sz="2400" b="1" dirty="0" smtClean="0">
                <a:solidFill>
                  <a:srgbClr val="002060"/>
                </a:solidFill>
              </a:rPr>
              <a:t>word-spacing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20px</a:t>
            </a:r>
            <a:r>
              <a:rPr lang="en-US" sz="2400" dirty="0">
                <a:solidFill>
                  <a:srgbClr val="002060"/>
                </a:solidFill>
              </a:rPr>
              <a:t>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</a:t>
            </a:r>
            <a:r>
              <a:rPr lang="en-US" sz="2400" dirty="0" smtClean="0">
                <a:solidFill>
                  <a:srgbClr val="002060"/>
                </a:solidFill>
              </a:rPr>
              <a:t>{</a:t>
            </a:r>
            <a:r>
              <a:rPr lang="en-US" sz="2400" b="1" dirty="0" smtClean="0">
                <a:solidFill>
                  <a:srgbClr val="002060"/>
                </a:solidFill>
              </a:rPr>
              <a:t>word-spacing </a:t>
            </a:r>
            <a:r>
              <a:rPr lang="en-US" sz="2400" b="1" dirty="0">
                <a:solidFill>
                  <a:srgbClr val="002060"/>
                </a:solidFill>
              </a:rPr>
              <a:t>:</a:t>
            </a:r>
            <a:r>
              <a:rPr lang="en-US" sz="2400" dirty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1.5em</a:t>
            </a:r>
            <a:r>
              <a:rPr lang="en-US" sz="2400" dirty="0">
                <a:solidFill>
                  <a:srgbClr val="002060"/>
                </a:solidFill>
              </a:rPr>
              <a:t>;  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 smtClean="0">
                <a:solidFill>
                  <a:srgbClr val="002060"/>
                </a:solidFill>
              </a:rPr>
              <a:t>style</a:t>
            </a:r>
            <a:r>
              <a:rPr lang="en-US" sz="2400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844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Document Layers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8768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HTML – defines structure and markup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b="1" dirty="0" smtClean="0"/>
              <a:t>CSS – defines presentation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4000" dirty="0" smtClean="0"/>
              <a:t>JavaScript – defines behavior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73603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shadow – CSS3–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255-256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text-shadow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h2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dirty="0" smtClean="0">
                <a:solidFill>
                  <a:srgbClr val="002060"/>
                </a:solidFill>
              </a:rPr>
              <a:t>text-shadow:  5px   </a:t>
            </a:r>
            <a:r>
              <a:rPr lang="en-US" sz="2400" dirty="0" err="1" smtClean="0">
                <a:solidFill>
                  <a:srgbClr val="002060"/>
                </a:solidFill>
              </a:rPr>
              <a:t>5px</a:t>
            </a:r>
            <a:r>
              <a:rPr lang="en-US" sz="2400" dirty="0" smtClean="0">
                <a:solidFill>
                  <a:srgbClr val="002060"/>
                </a:solidFill>
              </a:rPr>
              <a:t>    10px    #000;  }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They are not comma separated!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Up Arrow Callout 6"/>
          <p:cNvSpPr/>
          <p:nvPr/>
        </p:nvSpPr>
        <p:spPr>
          <a:xfrm>
            <a:off x="2743200" y="2542309"/>
            <a:ext cx="2057400" cy="1828800"/>
          </a:xfrm>
          <a:prstGeom prst="upArrowCallout">
            <a:avLst>
              <a:gd name="adj1" fmla="val 31679"/>
              <a:gd name="adj2" fmla="val 20547"/>
              <a:gd name="adj3" fmla="val 20547"/>
              <a:gd name="adj4" fmla="val 5393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Vertical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offset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Up Arrow Callout 3"/>
          <p:cNvSpPr/>
          <p:nvPr/>
        </p:nvSpPr>
        <p:spPr>
          <a:xfrm>
            <a:off x="1836222" y="2542309"/>
            <a:ext cx="2057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Horizontal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offset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Up Arrow Callout 9"/>
          <p:cNvSpPr/>
          <p:nvPr/>
        </p:nvSpPr>
        <p:spPr>
          <a:xfrm>
            <a:off x="5105400" y="2542309"/>
            <a:ext cx="1295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Color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4038600" y="2514600"/>
            <a:ext cx="1295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Optional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blur</a:t>
            </a:r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194" flipH="1">
            <a:off x="4648200" y="4477134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4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text properties = </a:t>
            </a:r>
            <a:r>
              <a:rPr lang="en-US" dirty="0" err="1" smtClean="0"/>
              <a:t>pg</a:t>
            </a:r>
            <a:r>
              <a:rPr lang="en-US" dirty="0" smtClean="0"/>
              <a:t> 257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31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47800"/>
            <a:ext cx="8915400" cy="9906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19400"/>
            <a:ext cx="8686800" cy="990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241681"/>
            <a:ext cx="8686799" cy="63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list markers 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259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list-style-type: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dirty="0" smtClean="0">
                <a:solidFill>
                  <a:srgbClr val="002060"/>
                </a:solidFill>
              </a:rPr>
              <a:t>list-style-type:  square;  } 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– default is disc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ol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{ list-style-type:  </a:t>
            </a:r>
            <a:r>
              <a:rPr lang="en-US" sz="2400" dirty="0" smtClean="0">
                <a:solidFill>
                  <a:srgbClr val="002060"/>
                </a:solidFill>
              </a:rPr>
              <a:t>upper-alpha;  } 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–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default is decimal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&lt;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 smtClean="0"/>
              <a:t>&lt;/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94573"/>
            <a:ext cx="8441058" cy="15001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0678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marker position 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260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list-style-type: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{ </a:t>
            </a:r>
            <a:r>
              <a:rPr lang="en-US" sz="2400" dirty="0" smtClean="0">
                <a:solidFill>
                  <a:srgbClr val="002060"/>
                </a:solidFill>
              </a:rPr>
              <a:t>list-style-position:  outside;  } 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– default is outside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dirty="0" smtClean="0">
                <a:solidFill>
                  <a:srgbClr val="002060"/>
                </a:solidFill>
              </a:rPr>
              <a:t>list-style-position:  inside;  }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/>
              <a:t>&lt;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 smtClean="0"/>
              <a:t>&lt;/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505200"/>
            <a:ext cx="4016873" cy="25057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39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Cutom</a:t>
            </a:r>
            <a:r>
              <a:rPr lang="en-US" dirty="0" smtClean="0"/>
              <a:t> &lt;</a:t>
            </a:r>
            <a:r>
              <a:rPr lang="en-US" dirty="0" err="1" smtClean="0"/>
              <a:t>ul</a:t>
            </a:r>
            <a:r>
              <a:rPr lang="en-US" dirty="0" smtClean="0"/>
              <a:t>&gt; marker– </a:t>
            </a:r>
            <a:r>
              <a:rPr lang="en-US" dirty="0" err="1" smtClean="0"/>
              <a:t>pg</a:t>
            </a:r>
            <a:r>
              <a:rPr lang="en-US" dirty="0" smtClean="0"/>
              <a:t> </a:t>
            </a:r>
            <a:r>
              <a:rPr lang="en-US" dirty="0" smtClean="0"/>
              <a:t>261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list-style-image: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{ list-style-image:  </a:t>
            </a:r>
            <a:r>
              <a:rPr lang="en-US" sz="2400" dirty="0" err="1" smtClean="0">
                <a:solidFill>
                  <a:srgbClr val="002060"/>
                </a:solidFill>
              </a:rPr>
              <a:t>url</a:t>
            </a:r>
            <a:r>
              <a:rPr lang="en-US" sz="2400" dirty="0" smtClean="0">
                <a:solidFill>
                  <a:srgbClr val="002060"/>
                </a:solidFill>
              </a:rPr>
              <a:t>(image.jpg</a:t>
            </a:r>
            <a:r>
              <a:rPr lang="en-US" sz="2400" dirty="0" smtClean="0">
                <a:solidFill>
                  <a:srgbClr val="002060"/>
                </a:solidFill>
              </a:rPr>
              <a:t>);  }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{ list-style-type:   circle;  }  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optional backup if image does not load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/>
              <a:t>&lt;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&lt;li&gt;Puppy dogs&lt;/li&gt;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&lt;li&gt;Sugar frogs&lt;/li&gt;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&lt;li&gt;Kitten’s baby teeth&lt;/li&gt;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&lt;/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505200"/>
            <a:ext cx="4016873" cy="187801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6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Rules – </a:t>
            </a:r>
            <a:r>
              <a:rPr lang="en-US" dirty="0" err="1" smtClean="0"/>
              <a:t>pg</a:t>
            </a:r>
            <a:r>
              <a:rPr lang="en-US" dirty="0" smtClean="0"/>
              <a:t> 211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selector</a:t>
            </a:r>
            <a:r>
              <a:rPr lang="en-US" sz="3200" b="1" dirty="0" smtClean="0"/>
              <a:t> {  </a:t>
            </a:r>
            <a:r>
              <a:rPr lang="en-US" sz="3200" b="1" dirty="0" smtClean="0">
                <a:solidFill>
                  <a:srgbClr val="0000CC"/>
                </a:solidFill>
              </a:rPr>
              <a:t>property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 smtClean="0"/>
              <a:t>;  }</a:t>
            </a:r>
            <a:br>
              <a:rPr lang="en-US" sz="3200" b="1" dirty="0" smtClean="0"/>
            </a:br>
            <a:endParaRPr lang="en-US" sz="3200" b="1" dirty="0" smtClean="0"/>
          </a:p>
          <a:p>
            <a:pPr marL="0" indent="0"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&lt;/</a:t>
            </a:r>
            <a:r>
              <a:rPr lang="en-US" sz="3200" b="1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5" name="Down Arrow Callout 4"/>
          <p:cNvSpPr/>
          <p:nvPr/>
        </p:nvSpPr>
        <p:spPr>
          <a:xfrm>
            <a:off x="2971800" y="2333007"/>
            <a:ext cx="1981200" cy="9906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declaration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own Arrow Callout 5"/>
          <p:cNvSpPr/>
          <p:nvPr/>
        </p:nvSpPr>
        <p:spPr>
          <a:xfrm>
            <a:off x="475013" y="2870860"/>
            <a:ext cx="1219200" cy="5715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selector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705600" y="3102923"/>
            <a:ext cx="1752600" cy="9906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rule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126675" y="3907229"/>
            <a:ext cx="0" cy="740971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10200" y="3941123"/>
            <a:ext cx="0" cy="707077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694213" y="3942855"/>
            <a:ext cx="363187" cy="457942"/>
          </a:xfrm>
          <a:prstGeom prst="straightConnector1">
            <a:avLst/>
          </a:prstGeom>
          <a:ln w="730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Callout 13"/>
          <p:cNvSpPr/>
          <p:nvPr/>
        </p:nvSpPr>
        <p:spPr>
          <a:xfrm>
            <a:off x="6477000" y="304800"/>
            <a:ext cx="1981200" cy="1540329"/>
          </a:xfrm>
          <a:prstGeom prst="wedgeEllipseCallout">
            <a:avLst>
              <a:gd name="adj1" fmla="val -52002"/>
              <a:gd name="adj2" fmla="val 5324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syntax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867400" y="3881747"/>
            <a:ext cx="381000" cy="211776"/>
          </a:xfrm>
          <a:prstGeom prst="straightConnector1">
            <a:avLst/>
          </a:prstGeom>
          <a:ln w="730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4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Rules – </a:t>
            </a:r>
            <a:r>
              <a:rPr lang="en-US" dirty="0" err="1" smtClean="0"/>
              <a:t>pg</a:t>
            </a:r>
            <a:r>
              <a:rPr lang="en-US" dirty="0" smtClean="0"/>
              <a:t> 211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 </a:t>
            </a:r>
            <a:r>
              <a:rPr lang="en-US" sz="3200" b="1" dirty="0" smtClean="0">
                <a:solidFill>
                  <a:srgbClr val="7030A0"/>
                </a:solidFill>
              </a:rPr>
              <a:t>type=“text/</a:t>
            </a:r>
            <a:r>
              <a:rPr lang="en-US" sz="3200" b="1" dirty="0" err="1" smtClean="0">
                <a:solidFill>
                  <a:srgbClr val="7030A0"/>
                </a:solidFill>
              </a:rPr>
              <a:t>css</a:t>
            </a:r>
            <a:r>
              <a:rPr lang="en-US" sz="3200" b="1" dirty="0" smtClean="0">
                <a:solidFill>
                  <a:srgbClr val="7030A0"/>
                </a:solidFill>
              </a:rPr>
              <a:t>”</a:t>
            </a:r>
            <a:r>
              <a:rPr lang="en-US" sz="3200" b="1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selector</a:t>
            </a:r>
            <a:r>
              <a:rPr lang="en-US" sz="3200" b="1" dirty="0" smtClean="0"/>
              <a:t> {  </a:t>
            </a:r>
            <a:r>
              <a:rPr lang="en-US" sz="3200" b="1" dirty="0" smtClean="0">
                <a:solidFill>
                  <a:srgbClr val="0000CC"/>
                </a:solidFill>
              </a:rPr>
              <a:t>property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 smtClean="0"/>
              <a:t>;  }</a:t>
            </a:r>
            <a:br>
              <a:rPr lang="en-US" sz="3200" b="1" dirty="0" smtClean="0"/>
            </a:b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&lt;/</a:t>
            </a:r>
            <a:r>
              <a:rPr lang="en-US" sz="3200" b="1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15" name="Left Arrow Callout 14"/>
          <p:cNvSpPr/>
          <p:nvPr/>
        </p:nvSpPr>
        <p:spPr>
          <a:xfrm>
            <a:off x="5029200" y="1143000"/>
            <a:ext cx="3352800" cy="16002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798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No longer required in HTML5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23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Rules – </a:t>
            </a:r>
            <a:r>
              <a:rPr lang="en-US" dirty="0" err="1" smtClean="0"/>
              <a:t>pg</a:t>
            </a:r>
            <a:r>
              <a:rPr lang="en-US" dirty="0" smtClean="0"/>
              <a:t> 211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selector</a:t>
            </a:r>
            <a:r>
              <a:rPr lang="en-US" sz="3200" b="1" dirty="0" smtClean="0"/>
              <a:t> </a:t>
            </a:r>
            <a:r>
              <a:rPr lang="en-US" sz="3200" b="1" dirty="0"/>
              <a:t>{  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>
                <a:solidFill>
                  <a:srgbClr val="0000CC"/>
                </a:solidFill>
              </a:rPr>
              <a:t> </a:t>
            </a:r>
            <a:r>
              <a:rPr lang="en-US" sz="3200" b="1" dirty="0" smtClean="0">
                <a:solidFill>
                  <a:srgbClr val="0000CC"/>
                </a:solidFill>
              </a:rPr>
              <a:t>                property  </a:t>
            </a:r>
            <a:r>
              <a:rPr lang="en-US" sz="3200" b="1" dirty="0" smtClean="0"/>
              <a:t>:  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/>
              <a:t>; 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00CC"/>
                </a:solidFill>
              </a:rPr>
              <a:t>                 </a:t>
            </a:r>
            <a:r>
              <a:rPr lang="en-US" sz="3200" b="1" dirty="0" err="1" smtClean="0">
                <a:solidFill>
                  <a:srgbClr val="0000CC"/>
                </a:solidFill>
              </a:rPr>
              <a:t>property</a:t>
            </a:r>
            <a:r>
              <a:rPr lang="en-US" sz="3200" b="1" dirty="0" err="1" smtClean="0"/>
              <a:t>:</a:t>
            </a:r>
            <a:r>
              <a:rPr lang="en-US" sz="3200" b="1" dirty="0" err="1" smtClean="0">
                <a:solidFill>
                  <a:srgbClr val="00B050"/>
                </a:solidFill>
              </a:rPr>
              <a:t>value</a:t>
            </a:r>
            <a:r>
              <a:rPr lang="en-US" sz="3200" b="1" dirty="0" smtClean="0"/>
              <a:t>;   </a:t>
            </a:r>
            <a:r>
              <a:rPr lang="en-US" sz="3200" b="1" dirty="0" smtClean="0">
                <a:solidFill>
                  <a:srgbClr val="0000CC"/>
                </a:solidFill>
              </a:rPr>
              <a:t>property</a:t>
            </a:r>
            <a:r>
              <a:rPr lang="en-US" sz="3200" b="1" dirty="0" smtClean="0"/>
              <a:t>: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/>
              <a:t>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00CC"/>
                </a:solidFill>
              </a:rPr>
              <a:t>                 property</a:t>
            </a:r>
            <a:r>
              <a:rPr lang="en-US" sz="3200" b="1" dirty="0" smtClean="0"/>
              <a:t>: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/>
              <a:t>;</a:t>
            </a:r>
          </a:p>
          <a:p>
            <a:pPr marL="0" indent="0">
              <a:buNone/>
            </a:pPr>
            <a:r>
              <a:rPr lang="en-US" sz="3200" b="1" dirty="0" smtClean="0"/>
              <a:t>               </a:t>
            </a:r>
            <a:r>
              <a:rPr lang="en-US" sz="3200" b="1" dirty="0"/>
              <a:t>}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5334000" y="304800"/>
            <a:ext cx="3124200" cy="1905000"/>
          </a:xfrm>
          <a:prstGeom prst="wedgeEllipseCallout">
            <a:avLst>
              <a:gd name="adj1" fmla="val -52002"/>
              <a:gd name="adj2" fmla="val 5324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Use whitespace for readability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 Example Using Element Selector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h1</a:t>
            </a:r>
            <a:r>
              <a:rPr lang="en-US" sz="3200" b="1" dirty="0" smtClean="0"/>
              <a:t>    {  </a:t>
            </a:r>
            <a:r>
              <a:rPr lang="en-US" sz="3200" b="1" dirty="0" smtClean="0">
                <a:solidFill>
                  <a:srgbClr val="0000CC"/>
                </a:solidFill>
              </a:rPr>
              <a:t>color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green</a:t>
            </a:r>
            <a:r>
              <a:rPr lang="en-US" sz="3200" b="1" dirty="0" smtClean="0"/>
              <a:t>;  }</a:t>
            </a:r>
            <a:br>
              <a:rPr lang="en-US" sz="3200" b="1" dirty="0" smtClean="0"/>
            </a:b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 p</a:t>
            </a:r>
            <a:r>
              <a:rPr lang="en-US" sz="3200" b="1" dirty="0" smtClean="0"/>
              <a:t> </a:t>
            </a:r>
            <a:r>
              <a:rPr lang="en-US" sz="3200" b="1" dirty="0"/>
              <a:t>{  </a:t>
            </a:r>
            <a:r>
              <a:rPr lang="en-US" sz="3200" b="1" dirty="0" smtClean="0">
                <a:solidFill>
                  <a:srgbClr val="0000CC"/>
                </a:solidFill>
              </a:rPr>
              <a:t> font-size</a:t>
            </a:r>
            <a:r>
              <a:rPr lang="en-US" sz="3200" b="1" dirty="0" smtClean="0"/>
              <a:t>:   </a:t>
            </a:r>
            <a:r>
              <a:rPr lang="en-US" sz="3200" b="1" dirty="0" smtClean="0">
                <a:solidFill>
                  <a:srgbClr val="00B050"/>
                </a:solidFill>
              </a:rPr>
              <a:t>small</a:t>
            </a:r>
            <a:r>
              <a:rPr lang="en-US" sz="3200" b="1" dirty="0" smtClean="0"/>
              <a:t>; 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 smtClean="0"/>
              <a:t>           </a:t>
            </a:r>
            <a:r>
              <a:rPr lang="en-US" sz="3200" b="1" dirty="0" smtClean="0">
                <a:solidFill>
                  <a:srgbClr val="0000CC"/>
                </a:solidFill>
              </a:rPr>
              <a:t>font-family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sans-serif</a:t>
            </a:r>
            <a:r>
              <a:rPr lang="en-US" sz="3200" b="1" dirty="0" smtClean="0"/>
              <a:t>;   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 smtClean="0"/>
              <a:t>       }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6" name="Down Arrow Callout 5"/>
          <p:cNvSpPr/>
          <p:nvPr/>
        </p:nvSpPr>
        <p:spPr>
          <a:xfrm>
            <a:off x="228600" y="2138053"/>
            <a:ext cx="2286000" cy="605146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Element selector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5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the CSS rules be placed?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Inline</a:t>
            </a:r>
          </a:p>
          <a:p>
            <a:pPr lvl="1"/>
            <a:r>
              <a:rPr lang="en-US" sz="2900" b="1" dirty="0" smtClean="0"/>
              <a:t>&lt;p style=“color: red”&gt;content here&lt;/p&gt;</a:t>
            </a:r>
          </a:p>
          <a:p>
            <a:endParaRPr lang="en-US" sz="3200" dirty="0" smtClean="0"/>
          </a:p>
          <a:p>
            <a:r>
              <a:rPr lang="en-US" sz="3200" b="1" dirty="0" smtClean="0"/>
              <a:t>Embedded</a:t>
            </a:r>
          </a:p>
          <a:p>
            <a:pPr lvl="1"/>
            <a:r>
              <a:rPr lang="en-US" sz="2900" b="1" dirty="0" smtClean="0"/>
              <a:t>&lt;style&gt;  &lt;/style&gt; - head section</a:t>
            </a:r>
          </a:p>
          <a:p>
            <a:pPr lvl="1"/>
            <a:endParaRPr lang="en-US" sz="2900" b="1" dirty="0"/>
          </a:p>
          <a:p>
            <a:r>
              <a:rPr lang="en-US" sz="3200" dirty="0" smtClean="0"/>
              <a:t>External file</a:t>
            </a:r>
          </a:p>
          <a:p>
            <a:pPr lvl="1"/>
            <a:r>
              <a:rPr lang="en-US" sz="2900" b="1" dirty="0" smtClean="0"/>
              <a:t>&lt;link </a:t>
            </a:r>
            <a:r>
              <a:rPr lang="en-US" sz="2900" b="1" dirty="0" err="1" smtClean="0"/>
              <a:t>rel</a:t>
            </a:r>
            <a:r>
              <a:rPr lang="en-US" sz="2900" b="1" dirty="0" smtClean="0"/>
              <a:t>=“stylesheet” </a:t>
            </a:r>
            <a:r>
              <a:rPr lang="en-US" sz="2900" b="1" dirty="0" err="1" smtClean="0"/>
              <a:t>href</a:t>
            </a:r>
            <a:r>
              <a:rPr lang="en-US" sz="2900" b="1" dirty="0" smtClean="0"/>
              <a:t>=“styles.css”&gt; </a:t>
            </a:r>
            <a:r>
              <a:rPr lang="en-US" sz="2900" b="1" dirty="0" smtClean="0">
                <a:solidFill>
                  <a:srgbClr val="FF0000"/>
                </a:solidFill>
              </a:rPr>
              <a:t>- </a:t>
            </a:r>
            <a:r>
              <a:rPr lang="en-US" sz="2900" b="1" dirty="0" err="1" smtClean="0">
                <a:solidFill>
                  <a:srgbClr val="FF0000"/>
                </a:solidFill>
              </a:rPr>
              <a:t>ch</a:t>
            </a:r>
            <a:r>
              <a:rPr lang="en-US" sz="2900" b="1" dirty="0" smtClean="0">
                <a:solidFill>
                  <a:srgbClr val="FF0000"/>
                </a:solidFill>
              </a:rPr>
              <a:t> 13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endParaRPr lang="en-US" sz="29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04358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Comments – </a:t>
            </a:r>
            <a:r>
              <a:rPr lang="en-US" dirty="0" err="1" smtClean="0"/>
              <a:t>pg</a:t>
            </a:r>
            <a:r>
              <a:rPr lang="en-US" dirty="0" smtClean="0"/>
              <a:t> 213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0891" y="12192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HTML comments</a:t>
            </a:r>
          </a:p>
          <a:p>
            <a:pPr marL="274320" lvl="1" indent="0">
              <a:buNone/>
            </a:pPr>
            <a:r>
              <a:rPr lang="en-US" sz="2900" b="1" dirty="0" smtClean="0">
                <a:solidFill>
                  <a:srgbClr val="FF0000"/>
                </a:solidFill>
              </a:rPr>
              <a:t>&lt;!--</a:t>
            </a:r>
            <a:r>
              <a:rPr lang="en-US" sz="2900" b="1" dirty="0" smtClean="0"/>
              <a:t>   &lt;p&gt;content here&lt;/p&gt;   </a:t>
            </a:r>
            <a:r>
              <a:rPr lang="en-US" sz="2900" b="1" dirty="0" smtClean="0">
                <a:solidFill>
                  <a:srgbClr val="FF0000"/>
                </a:solidFill>
              </a:rPr>
              <a:t>--&gt;</a:t>
            </a:r>
          </a:p>
          <a:p>
            <a:endParaRPr lang="en-US" sz="3200" dirty="0" smtClean="0"/>
          </a:p>
          <a:p>
            <a:pPr marL="0" indent="0">
              <a:buNone/>
            </a:pPr>
            <a:r>
              <a:rPr lang="en-US" sz="3600" b="1" dirty="0" smtClean="0"/>
              <a:t>CSS comments</a:t>
            </a:r>
          </a:p>
          <a:p>
            <a:pPr marL="274320" lvl="1" indent="0"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/*</a:t>
            </a:r>
            <a:r>
              <a:rPr lang="en-US" sz="3300" b="1" dirty="0" smtClean="0"/>
              <a:t>   h2 { color: red;  }   </a:t>
            </a:r>
            <a:r>
              <a:rPr lang="en-US" sz="3300" b="1" dirty="0" smtClean="0">
                <a:solidFill>
                  <a:srgbClr val="FF0000"/>
                </a:solidFill>
              </a:rPr>
              <a:t>*/</a:t>
            </a:r>
          </a:p>
          <a:p>
            <a:pPr marL="274320" lvl="1" indent="0">
              <a:buNone/>
            </a:pPr>
            <a:endParaRPr lang="en-US" sz="3300" b="1" dirty="0" smtClean="0">
              <a:solidFill>
                <a:srgbClr val="FF0000"/>
              </a:solidFill>
            </a:endParaRPr>
          </a:p>
          <a:p>
            <a:pPr marL="274320" lvl="1" indent="0"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/*</a:t>
            </a:r>
            <a:r>
              <a:rPr lang="en-US" sz="3300" b="1" dirty="0" smtClean="0"/>
              <a:t>   </a:t>
            </a:r>
          </a:p>
          <a:p>
            <a:pPr marL="274320" lvl="1" indent="0">
              <a:buNone/>
            </a:pPr>
            <a:r>
              <a:rPr lang="en-US" sz="3300" b="1" dirty="0" smtClean="0"/>
              <a:t>h2 </a:t>
            </a:r>
            <a:r>
              <a:rPr lang="en-US" sz="3300" b="1" dirty="0"/>
              <a:t>{ color: red;  }   </a:t>
            </a:r>
            <a:endParaRPr lang="en-US" sz="3300" b="1" dirty="0" smtClean="0"/>
          </a:p>
          <a:p>
            <a:pPr marL="274320" lvl="1" indent="0"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*/</a:t>
            </a:r>
            <a:endParaRPr lang="en-US" sz="3300" b="1" dirty="0">
              <a:solidFill>
                <a:srgbClr val="FF0000"/>
              </a:solidFill>
            </a:endParaRPr>
          </a:p>
          <a:p>
            <a:pPr lvl="1"/>
            <a:endParaRPr lang="en-US" sz="33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8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1580</TotalTime>
  <Words>1257</Words>
  <Application>Microsoft Office PowerPoint</Application>
  <PresentationFormat>On-screen Show (4:3)</PresentationFormat>
  <Paragraphs>343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Origin</vt:lpstr>
      <vt:lpstr>WEBD 162</vt:lpstr>
      <vt:lpstr>Cascading Style Sheets (CSS)</vt:lpstr>
      <vt:lpstr>HTML Document Layers</vt:lpstr>
      <vt:lpstr>CSS Rules – pg 211</vt:lpstr>
      <vt:lpstr>CSS Rules – pg 211</vt:lpstr>
      <vt:lpstr>CSS Rules – pg 211</vt:lpstr>
      <vt:lpstr>CSS Example Using Element Selector</vt:lpstr>
      <vt:lpstr>Where can the CSS rules be placed?</vt:lpstr>
      <vt:lpstr>CSS Comments – pg 213</vt:lpstr>
      <vt:lpstr>Property Review – Element Selectors</vt:lpstr>
      <vt:lpstr>Document Structure– pg 215</vt:lpstr>
      <vt:lpstr>Descendant / Contextual Selectors – pg 244</vt:lpstr>
      <vt:lpstr>Descendant / Contextual Selectors – pg 244</vt:lpstr>
      <vt:lpstr>Descendant / Contextual Selectors – pg 244</vt:lpstr>
      <vt:lpstr>Descendant / Contextual Selectors – pg 244</vt:lpstr>
      <vt:lpstr>Descendant / Contextual Selectors – pg 245</vt:lpstr>
      <vt:lpstr>Descendant / Contextual Selectors – pg 245</vt:lpstr>
      <vt:lpstr>id Selector – pg 246</vt:lpstr>
      <vt:lpstr>class Selector – pg 246</vt:lpstr>
      <vt:lpstr>Universal Selector – pg 246</vt:lpstr>
      <vt:lpstr>Grouping Selectors – pg 244</vt:lpstr>
      <vt:lpstr>Specificity / Order of Precedence– pg 247</vt:lpstr>
      <vt:lpstr>Specificity / Order of Precedence– pg 247</vt:lpstr>
      <vt:lpstr>Line Height – pg 249</vt:lpstr>
      <vt:lpstr>Indent– pg 250</vt:lpstr>
      <vt:lpstr>Horizontal Alignment – pg 251</vt:lpstr>
      <vt:lpstr>Other text decorations– pg 252</vt:lpstr>
      <vt:lpstr>Changing capitalization– pg 252</vt:lpstr>
      <vt:lpstr>Spacing letters and words– pg 253</vt:lpstr>
      <vt:lpstr>text shadow – CSS3– pg 255-256</vt:lpstr>
      <vt:lpstr>Other text properties = pg 257</vt:lpstr>
      <vt:lpstr>Changing list markers – pg 259</vt:lpstr>
      <vt:lpstr>Changing marker position – pg 260</vt:lpstr>
      <vt:lpstr>Cutom &lt;ul&gt; marker– pg 261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147</cp:revision>
  <cp:lastPrinted>2015-03-01T01:52:46Z</cp:lastPrinted>
  <dcterms:created xsi:type="dcterms:W3CDTF">2012-07-06T23:37:50Z</dcterms:created>
  <dcterms:modified xsi:type="dcterms:W3CDTF">2015-03-07T03:20:17Z</dcterms:modified>
</cp:coreProperties>
</file>